
<file path=[Content_Types].xml><?xml version="1.0" encoding="utf-8"?>
<Types xmlns="http://schemas.openxmlformats.org/package/2006/content-types">
  <Override PartName="/ppt/notesSlides/notesSlide5.xml" ContentType="application/vnd.openxmlformats-officedocument.presentationml.notesSlide+xml"/>
  <Override PartName="/ppt/slideLayouts/slideLayout1.xml" ContentType="application/vnd.openxmlformats-officedocument.presentationml.slideLayout+xml"/>
  <Default Extension="png" ContentType="image/png"/>
  <Default Extension="rels" ContentType="application/vnd.openxmlformats-package.relationships+xml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notesSlides/notesSlide3.xml" ContentType="application/vnd.openxmlformats-officedocument.presentationml.notes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s/slide16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notesSlides/notesSlide4.xml" ContentType="application/vnd.openxmlformats-officedocument.presentationml.notesSlide+xml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media/audio1.bin" ContentType="audio/unknown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725" r:id="rId1"/>
  </p:sldMasterIdLst>
  <p:notesMasterIdLst>
    <p:notesMasterId r:id="rId20"/>
  </p:notesMasterIdLst>
  <p:sldIdLst>
    <p:sldId id="256" r:id="rId2"/>
    <p:sldId id="257" r:id="rId3"/>
    <p:sldId id="260" r:id="rId4"/>
    <p:sldId id="266" r:id="rId5"/>
    <p:sldId id="267" r:id="rId6"/>
    <p:sldId id="268" r:id="rId7"/>
    <p:sldId id="258" r:id="rId8"/>
    <p:sldId id="259" r:id="rId9"/>
    <p:sldId id="269" r:id="rId10"/>
    <p:sldId id="264" r:id="rId11"/>
    <p:sldId id="275" r:id="rId12"/>
    <p:sldId id="261" r:id="rId13"/>
    <p:sldId id="273" r:id="rId14"/>
    <p:sldId id="274" r:id="rId15"/>
    <p:sldId id="270" r:id="rId16"/>
    <p:sldId id="262" r:id="rId17"/>
    <p:sldId id="276" r:id="rId18"/>
    <p:sldId id="263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 varScale="1">
        <p:scale>
          <a:sx n="92" d="100"/>
          <a:sy n="92" d="100"/>
        </p:scale>
        <p:origin x="-64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DA10F1-8A1E-7A44-9A7A-7B152C56A89E}" type="datetimeFigureOut">
              <a:rPr lang="en-US" smtClean="0"/>
              <a:pPr/>
              <a:t>10/6/13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150902-6DC2-F847-8A77-3309E7819E1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Ask students: how do you know you are at the beach?</a:t>
            </a:r>
          </a:p>
          <a:p>
            <a:r>
              <a:rPr lang="en-US" dirty="0" smtClean="0"/>
              <a:t>Ocean (large body of water), Sand, Open space, wind, sun, lack of shade (lack of trees/vegetation)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150902-6DC2-F847-8A77-3309E7819E18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Ask students how do you think rocks are broken into fragments? (wind, water,</a:t>
            </a:r>
            <a:r>
              <a:rPr lang="en-US" baseline="0" dirty="0" smtClean="0"/>
              <a:t> waves)  Introduce term: WEATHERING</a:t>
            </a:r>
          </a:p>
          <a:p>
            <a:r>
              <a:rPr lang="en-US" baseline="0" dirty="0" smtClean="0"/>
              <a:t> Advise students of grain size scale.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150902-6DC2-F847-8A77-3309E7819E18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Point</a:t>
            </a:r>
            <a:r>
              <a:rPr lang="en-US" baseline="0" dirty="0" smtClean="0"/>
              <a:t> out differences in grain size: important for earth science; not now though. My quote: “Wisdom is knowing how much you don’t know”</a:t>
            </a:r>
          </a:p>
          <a:p>
            <a:r>
              <a:rPr lang="en-US" baseline="0" dirty="0" smtClean="0"/>
              <a:t>Ask about age and weathering of sand is Rounding and Sorting charts.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150902-6DC2-F847-8A77-3309E7819E18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Can anybody name the 4 (or 5) oceans?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150902-6DC2-F847-8A77-3309E7819E18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Ask students: which way does the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longshore</a:t>
            </a:r>
            <a:r>
              <a:rPr lang="en-US" baseline="0" dirty="0" smtClean="0"/>
              <a:t> current appear to be depositing sand?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150902-6DC2-F847-8A77-3309E7819E18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ater3"/>
          <p:cNvSpPr/>
          <p:nvPr/>
        </p:nvSpPr>
        <p:spPr>
          <a:xfrm>
            <a:off x="1914" y="5243130"/>
            <a:ext cx="9141714" cy="1614871"/>
          </a:xfrm>
          <a:prstGeom prst="rect">
            <a:avLst/>
          </a:prstGeom>
          <a:gradFill>
            <a:gsLst>
              <a:gs pos="833">
                <a:schemeClr val="accent2">
                  <a:lumMod val="60000"/>
                  <a:lumOff val="40000"/>
                  <a:alpha val="38000"/>
                </a:schemeClr>
              </a:gs>
              <a:gs pos="23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20000"/>
                  <a:lumOff val="80000"/>
                  <a:alpha val="89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sky"/>
          <p:cNvSpPr/>
          <p:nvPr/>
        </p:nvSpPr>
        <p:spPr>
          <a:xfrm>
            <a:off x="1914" y="0"/>
            <a:ext cx="9141714" cy="5334000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80000"/>
                </a:schemeClr>
              </a:gs>
              <a:gs pos="99000">
                <a:schemeClr val="accent2">
                  <a:lumMod val="20000"/>
                  <a:lumOff val="80000"/>
                  <a:alpha val="6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6" name="water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l="2674" r="9901"/>
          <a:stretch/>
        </p:blipFill>
        <p:spPr>
          <a:xfrm>
            <a:off x="-1069" y="5497898"/>
            <a:ext cx="9141714" cy="463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water1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l="6218" r="6356"/>
          <a:stretch/>
        </p:blipFill>
        <p:spPr>
          <a:xfrm flipH="1">
            <a:off x="-1069" y="5221111"/>
            <a:ext cx="9141714" cy="26828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/>
          <p:cNvSpPr/>
          <p:nvPr/>
        </p:nvSpPr>
        <p:spPr>
          <a:xfrm>
            <a:off x="-1069" y="5961106"/>
            <a:ext cx="9141714" cy="896846"/>
          </a:xfrm>
          <a:prstGeom prst="rect">
            <a:avLst/>
          </a:prstGeom>
          <a:gradFill>
            <a:gsLst>
              <a:gs pos="25000">
                <a:schemeClr val="accent6">
                  <a:lumMod val="60000"/>
                  <a:lumOff val="40000"/>
                  <a:alpha val="0"/>
                </a:schemeClr>
              </a:gs>
              <a:gs pos="100000">
                <a:schemeClr val="accent6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9404" y="1309047"/>
            <a:ext cx="7202092" cy="2667000"/>
          </a:xfrm>
        </p:spPr>
        <p:txBody>
          <a:bodyPr anchor="b">
            <a:noAutofit/>
          </a:bodyPr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9404" y="4038600"/>
            <a:ext cx="7200900" cy="9906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cap="all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942361918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F8416-83DE-4041-B906-1FAF4B87CDBD}" type="datetimeFigureOut">
              <a:rPr lang="en-US" smtClean="0"/>
              <a:pPr/>
              <a:t>10/6/13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D8151-8077-FF4A-A95B-B71D8C344B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536256882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5440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800725" cy="5440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F8416-83DE-4041-B906-1FAF4B87CDBD}" type="datetimeFigureOut">
              <a:rPr lang="en-US" smtClean="0"/>
              <a:pPr/>
              <a:t>10/6/13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D8151-8077-FF4A-A95B-B71D8C344B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358651680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F8416-83DE-4041-B906-1FAF4B87CDBD}" type="datetimeFigureOut">
              <a:rPr lang="en-US" smtClean="0"/>
              <a:pPr/>
              <a:t>10/6/13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D8151-8077-FF4A-A95B-B71D8C344B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405082379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ky"/>
          <p:cNvSpPr/>
          <p:nvPr/>
        </p:nvSpPr>
        <p:spPr>
          <a:xfrm>
            <a:off x="1914" y="-1"/>
            <a:ext cx="9141714" cy="6858002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80000"/>
                </a:schemeClr>
              </a:gs>
              <a:gs pos="99000">
                <a:schemeClr val="accent2">
                  <a:lumMod val="20000"/>
                  <a:lumOff val="80000"/>
                  <a:alpha val="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0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0360" y="1309047"/>
            <a:ext cx="7200939" cy="2667000"/>
          </a:xfrm>
        </p:spPr>
        <p:txBody>
          <a:bodyPr anchor="b">
            <a:normAutofit/>
          </a:bodyPr>
          <a:lstStyle>
            <a:lvl1pPr algn="ctr">
              <a:defRPr sz="60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0360" y="4038600"/>
            <a:ext cx="7200900" cy="1143000"/>
          </a:xfrm>
        </p:spPr>
        <p:txBody>
          <a:bodyPr anchor="t"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all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F8416-83DE-4041-B906-1FAF4B87CDBD}" type="datetimeFigureOut">
              <a:rPr lang="en-US" smtClean="0"/>
              <a:pPr/>
              <a:t>10/6/13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D8151-8077-FF4A-A95B-B71D8C344B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043559973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5840" y="1572768"/>
            <a:ext cx="3429000" cy="414223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9160" y="1572768"/>
            <a:ext cx="3429000" cy="414223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F8416-83DE-4041-B906-1FAF4B87CDBD}" type="datetimeFigureOut">
              <a:rPr lang="en-US" smtClean="0"/>
              <a:pPr/>
              <a:t>10/6/13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D8151-8077-FF4A-A95B-B71D8C344B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249378779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40" y="1572768"/>
            <a:ext cx="3429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40" y="2365861"/>
            <a:ext cx="3429000" cy="33491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9160" y="1572768"/>
            <a:ext cx="3429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9160" y="2365861"/>
            <a:ext cx="3429000" cy="33491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F8416-83DE-4041-B906-1FAF4B87CDBD}" type="datetimeFigureOut">
              <a:rPr lang="en-US" smtClean="0"/>
              <a:pPr/>
              <a:t>10/6/13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D8151-8077-FF4A-A95B-B71D8C344BB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072378128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F8416-83DE-4041-B906-1FAF4B87CDBD}" type="datetimeFigureOut">
              <a:rPr lang="en-US" smtClean="0"/>
              <a:pPr/>
              <a:t>10/6/13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D8151-8077-FF4A-A95B-B71D8C344BB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681886695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ky"/>
          <p:cNvSpPr/>
          <p:nvPr/>
        </p:nvSpPr>
        <p:spPr>
          <a:xfrm>
            <a:off x="1914" y="-1"/>
            <a:ext cx="9141714" cy="6858002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80000"/>
                </a:schemeClr>
              </a:gs>
              <a:gs pos="99000">
                <a:schemeClr val="accent2">
                  <a:lumMod val="20000"/>
                  <a:lumOff val="80000"/>
                  <a:alpha val="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0"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F8416-83DE-4041-B906-1FAF4B87CDBD}" type="datetimeFigureOut">
              <a:rPr lang="en-US" smtClean="0"/>
              <a:pPr/>
              <a:t>10/6/13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D8151-8077-FF4A-A95B-B71D8C344B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92262428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610" y="762000"/>
            <a:ext cx="2532850" cy="2743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0310" y="685800"/>
            <a:ext cx="5143500" cy="4572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610" y="3554104"/>
            <a:ext cx="2532850" cy="1703696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8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F8416-83DE-4041-B906-1FAF4B87CDBD}" type="datetimeFigureOut">
              <a:rPr lang="en-US" smtClean="0"/>
              <a:pPr/>
              <a:t>10/6/13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D8151-8077-FF4A-A95B-B71D8C344B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483897657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610" y="762000"/>
            <a:ext cx="2532850" cy="2743200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70310" y="685800"/>
            <a:ext cx="5143500" cy="45720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610" y="3554104"/>
            <a:ext cx="2532850" cy="170369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F8416-83DE-4041-B906-1FAF4B87CDBD}" type="datetimeFigureOut">
              <a:rPr lang="en-US" smtClean="0"/>
              <a:pPr/>
              <a:t>10/6/13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D8151-8077-FF4A-A95B-B71D8C344B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216615129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ky"/>
          <p:cNvSpPr/>
          <p:nvPr/>
        </p:nvSpPr>
        <p:spPr>
          <a:xfrm>
            <a:off x="1914" y="-1"/>
            <a:ext cx="9141714" cy="6858002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58000"/>
                </a:schemeClr>
              </a:gs>
              <a:gs pos="88000">
                <a:schemeClr val="accent2">
                  <a:lumMod val="20000"/>
                  <a:lumOff val="80000"/>
                  <a:alpha val="6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0" rtlCol="0" anchor="ctr"/>
          <a:lstStyle/>
          <a:p>
            <a:pPr algn="ctr"/>
            <a:endParaRPr/>
          </a:p>
        </p:txBody>
      </p:sp>
      <p:sp>
        <p:nvSpPr>
          <p:cNvPr id="8" name="water3"/>
          <p:cNvSpPr/>
          <p:nvPr/>
        </p:nvSpPr>
        <p:spPr>
          <a:xfrm>
            <a:off x="1914" y="6064102"/>
            <a:ext cx="9141714" cy="793899"/>
          </a:xfrm>
          <a:prstGeom prst="rect">
            <a:avLst/>
          </a:prstGeom>
          <a:gradFill>
            <a:gsLst>
              <a:gs pos="833">
                <a:schemeClr val="accent2">
                  <a:lumMod val="60000"/>
                  <a:lumOff val="40000"/>
                  <a:alpha val="38000"/>
                </a:schemeClr>
              </a:gs>
              <a:gs pos="49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20000"/>
                  <a:lumOff val="80000"/>
                  <a:alpha val="89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9" name="water2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l="2674" r="9901"/>
          <a:stretch/>
        </p:blipFill>
        <p:spPr>
          <a:xfrm>
            <a:off x="-1069" y="6256182"/>
            <a:ext cx="9141714" cy="463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water1"/>
          <p:cNvPicPr>
            <a:picLocks noChangeAspect="1"/>
          </p:cNvPicPr>
          <p:nvPr/>
        </p:nvPicPr>
        <p:blipFill rotWithShape="1">
          <a:blip r:embed="rId1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l="6218" r="6356"/>
          <a:stretch/>
        </p:blipFill>
        <p:spPr>
          <a:xfrm flipH="1">
            <a:off x="-1069" y="5979395"/>
            <a:ext cx="9141714" cy="2682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5841" y="265176"/>
            <a:ext cx="7132319" cy="108813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40" y="1572768"/>
            <a:ext cx="7132320" cy="41422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56832" y="6601968"/>
            <a:ext cx="72009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chemeClr val="tx1"/>
                </a:solidFill>
              </a:defRPr>
            </a:lvl1pPr>
          </a:lstStyle>
          <a:p>
            <a:fld id="{E9EF8416-83DE-4041-B906-1FAF4B87CDBD}" type="datetimeFigureOut">
              <a:rPr lang="en-US" smtClean="0"/>
              <a:pPr/>
              <a:t>10/6/13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5840" y="6601968"/>
            <a:ext cx="5369814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58100" y="6601968"/>
            <a:ext cx="48006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cap="all" baseline="0">
                <a:solidFill>
                  <a:schemeClr val="tx1"/>
                </a:solidFill>
              </a:defRPr>
            </a:lvl1pPr>
          </a:lstStyle>
          <a:p>
            <a:fld id="{EAAD8151-8077-FF4A-A95B-B71D8C344B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877551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kern="1200">
          <a:solidFill>
            <a:schemeClr val="accent2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•"/>
        <a:defRPr sz="20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1pPr>
      <a:lvl2pPr marL="548640" indent="-228600" algn="l" defTabSz="914400" rtl="0" eaLnBrk="1" latinLnBrk="0" hangingPunct="1">
        <a:lnSpc>
          <a:spcPct val="90000"/>
        </a:lnSpc>
        <a:spcBef>
          <a:spcPts val="1000"/>
        </a:spcBef>
        <a:buSzPct val="100000"/>
        <a:buFont typeface="Arial" pitchFamily="34" charset="0"/>
        <a:buChar char="•"/>
        <a:defRPr sz="18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2pPr>
      <a:lvl3pPr marL="82296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6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3pPr>
      <a:lvl4pPr marL="109728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6pPr>
      <a:lvl7pPr marL="192024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a="http://schemas.openxmlformats.org/drawingml/2006/main" xmlns:r="http://schemas.openxmlformats.org/officeDocument/2006/relationships" xmlns:p="http://schemas.openxmlformats.org/presentationml/2006/main" xmlns:p15="http://schemas.microsoft.com/office/powerpoint/2012/main" xmlns:mv="urn:schemas-microsoft-com:mac:vml" xmlns:mc="http://schemas.openxmlformats.org/markup-compatibility/2006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4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audio" Target="../media/audio1.bin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8212" y="2837855"/>
            <a:ext cx="7202092" cy="1449597"/>
          </a:xfrm>
        </p:spPr>
        <p:txBody>
          <a:bodyPr/>
          <a:lstStyle/>
          <a:p>
            <a:r>
              <a:rPr lang="en-US" dirty="0" smtClean="0"/>
              <a:t>Sandy Beach Ecology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8212" y="4533900"/>
            <a:ext cx="7200900" cy="990600"/>
          </a:xfrm>
        </p:spPr>
        <p:txBody>
          <a:bodyPr/>
          <a:lstStyle/>
          <a:p>
            <a:r>
              <a:rPr lang="en-US" dirty="0" smtClean="0"/>
              <a:t>Rockaway </a:t>
            </a:r>
            <a:r>
              <a:rPr lang="en-US" dirty="0" smtClean="0"/>
              <a:t>Beach, NY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80000" y="423333"/>
            <a:ext cx="37592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At the end of this lesson, you should be able to</a:t>
            </a:r>
            <a:r>
              <a:rPr lang="en-US" dirty="0" smtClean="0"/>
              <a:t>:</a:t>
            </a:r>
          </a:p>
          <a:p>
            <a:pPr>
              <a:buFont typeface="Arial"/>
              <a:buChar char="•"/>
            </a:pPr>
            <a:r>
              <a:rPr lang="en-US" dirty="0" smtClean="0"/>
              <a:t>Characterize sand.</a:t>
            </a:r>
          </a:p>
          <a:p>
            <a:pPr>
              <a:buFont typeface="Arial"/>
              <a:buChar char="•"/>
            </a:pPr>
            <a:r>
              <a:rPr lang="en-US" dirty="0" smtClean="0"/>
              <a:t>Compare ocean movements.</a:t>
            </a:r>
          </a:p>
          <a:p>
            <a:pPr>
              <a:buFont typeface="Arial"/>
              <a:buChar char="•"/>
            </a:pPr>
            <a:r>
              <a:rPr lang="en-US" dirty="0" smtClean="0"/>
              <a:t>Describe beach formation.</a:t>
            </a:r>
          </a:p>
          <a:p>
            <a:pPr>
              <a:buFont typeface="Arial"/>
              <a:buChar char="•"/>
            </a:pPr>
            <a:r>
              <a:rPr lang="en-US" dirty="0" smtClean="0"/>
              <a:t>Illustrate the zones of the beach.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are Currents different from Waves?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>
                <a:latin typeface="Arial"/>
                <a:cs typeface="Arial"/>
              </a:rPr>
              <a:t>Currents are movements of the ocean.  Unlike waves, the movement of currents can transport things from place to place</a:t>
            </a:r>
            <a:r>
              <a:rPr lang="en-US" sz="2400" dirty="0" smtClean="0">
                <a:latin typeface="Arial"/>
                <a:cs typeface="Arial"/>
              </a:rPr>
              <a:t>.</a:t>
            </a:r>
          </a:p>
          <a:p>
            <a:endParaRPr lang="en-US" sz="2400" dirty="0" smtClean="0">
              <a:latin typeface="Arial"/>
              <a:cs typeface="Arial"/>
            </a:endParaRPr>
          </a:p>
          <a:p>
            <a:r>
              <a:rPr lang="en-US" sz="2400" dirty="0" smtClean="0">
                <a:latin typeface="Arial"/>
                <a:cs typeface="Arial"/>
              </a:rPr>
              <a:t>Currents are caused by wind, temperature gradients (differences in heat from one area to another), and density gradients (???)</a:t>
            </a:r>
            <a:r>
              <a:rPr lang="en-US" sz="2400" dirty="0" smtClean="0">
                <a:latin typeface="Arial"/>
                <a:cs typeface="Arial"/>
              </a:rPr>
              <a:t>.</a:t>
            </a:r>
          </a:p>
          <a:p>
            <a:endParaRPr lang="en-US" sz="2400" dirty="0" smtClean="0">
              <a:latin typeface="Arial"/>
              <a:cs typeface="Arial"/>
            </a:endParaRPr>
          </a:p>
          <a:p>
            <a:r>
              <a:rPr lang="en-US" sz="2400" dirty="0" smtClean="0">
                <a:latin typeface="Arial"/>
                <a:cs typeface="Arial"/>
              </a:rPr>
              <a:t>Currents move sand, debris, plankton</a:t>
            </a:r>
          </a:p>
          <a:p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5841" y="234522"/>
            <a:ext cx="7132319" cy="745860"/>
          </a:xfrm>
        </p:spPr>
        <p:txBody>
          <a:bodyPr/>
          <a:lstStyle/>
          <a:p>
            <a:r>
              <a:rPr lang="en-US" dirty="0" err="1" smtClean="0"/>
              <a:t>Longshore</a:t>
            </a:r>
            <a:r>
              <a:rPr lang="en-US" dirty="0" smtClean="0"/>
              <a:t> currents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5840" y="980382"/>
            <a:ext cx="7132320" cy="4142232"/>
          </a:xfrm>
        </p:spPr>
        <p:txBody>
          <a:bodyPr/>
          <a:lstStyle/>
          <a:p>
            <a:r>
              <a:rPr lang="en-US" dirty="0" smtClean="0"/>
              <a:t>These currents move sand horizontally along the beach.</a:t>
            </a:r>
          </a:p>
          <a:p>
            <a:r>
              <a:rPr lang="en-US" dirty="0" smtClean="0"/>
              <a:t>The purpose of jetties is to hold the sand in place.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4733" y="1918997"/>
            <a:ext cx="6833427" cy="5207244"/>
          </a:xfrm>
          <a:prstGeom prst="rect">
            <a:avLst/>
          </a:prstGeom>
        </p:spPr>
      </p:pic>
    </p:spTree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5841" y="265176"/>
            <a:ext cx="7132319" cy="48033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is a Barrier Beach?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1932" y="1090654"/>
            <a:ext cx="4156228" cy="21005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318" y="1090654"/>
            <a:ext cx="2800773" cy="21005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5841" y="3365321"/>
            <a:ext cx="6549069" cy="3274535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533400" y="381000"/>
            <a:ext cx="6705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/>
              <a:t>How are barrier beaches formed?</a:t>
            </a:r>
            <a:endParaRPr lang="en-US" sz="2400" dirty="0"/>
          </a:p>
        </p:txBody>
      </p:sp>
      <p:pic>
        <p:nvPicPr>
          <p:cNvPr id="11267" name="Picture 3" descr="barriermig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2057400"/>
            <a:ext cx="7162800" cy="1974850"/>
          </a:xfrm>
          <a:prstGeom prst="rect">
            <a:avLst/>
          </a:prstGeom>
          <a:noFill/>
        </p:spPr>
      </p:pic>
      <p:pic>
        <p:nvPicPr>
          <p:cNvPr id="11268" name="Picture 4" descr="barriermig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3276600"/>
            <a:ext cx="7391400" cy="2022475"/>
          </a:xfrm>
          <a:prstGeom prst="rect">
            <a:avLst/>
          </a:prstGeom>
          <a:noFill/>
        </p:spPr>
      </p:pic>
      <p:pic>
        <p:nvPicPr>
          <p:cNvPr id="11269" name="Picture 5" descr="barriermig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81200" y="4648200"/>
            <a:ext cx="6858000" cy="209867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barrier beach developmen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609600"/>
            <a:ext cx="5657850" cy="3727450"/>
          </a:xfrm>
          <a:prstGeom prst="rect">
            <a:avLst/>
          </a:prstGeom>
          <a:noFill/>
        </p:spPr>
      </p:pic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609600" y="4724400"/>
            <a:ext cx="5486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Barrier beaches are often home to extensive development.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Rockaway is a barrier beach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938" y="1572768"/>
            <a:ext cx="8646160" cy="3501695"/>
          </a:xfrm>
          <a:prstGeom prst="rect">
            <a:avLst/>
          </a:prstGeom>
        </p:spPr>
      </p:pic>
    </p:spTree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forces shape a beach?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7393" y="1353312"/>
            <a:ext cx="6980767" cy="4683677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5841" y="788708"/>
            <a:ext cx="7132319" cy="78406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Storms and waves are stronger in the winter, so the beach changes shape…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80064" y="1439630"/>
            <a:ext cx="5022554" cy="2109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0064" y="3706560"/>
            <a:ext cx="5022554" cy="2119461"/>
          </a:xfrm>
          <a:prstGeom prst="rect">
            <a:avLst/>
          </a:prstGeom>
        </p:spPr>
      </p:pic>
    </p:spTree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are the Zones of the Beach?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0640" y="1313553"/>
            <a:ext cx="6423660" cy="4939081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Characteristics of</a:t>
            </a:r>
            <a:br>
              <a:rPr lang="en-US" dirty="0" smtClean="0"/>
            </a:br>
            <a:r>
              <a:rPr lang="en-US" dirty="0" smtClean="0"/>
              <a:t>Sandy Beach ecosystems: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do you know you are at the beach?</a:t>
            </a:r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5841" y="265176"/>
            <a:ext cx="7132319" cy="825477"/>
          </a:xfrm>
        </p:spPr>
        <p:txBody>
          <a:bodyPr>
            <a:normAutofit/>
          </a:bodyPr>
          <a:lstStyle/>
          <a:p>
            <a:r>
              <a:rPr lang="en-US" dirty="0" smtClean="0"/>
              <a:t>Where does sand come from?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84735" y="1319925"/>
            <a:ext cx="2959265" cy="22197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3246" y="1090653"/>
            <a:ext cx="3264638" cy="244900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46437" y="1420635"/>
            <a:ext cx="1954171" cy="194683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8452" y="3888688"/>
            <a:ext cx="4055071" cy="270819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81038" y="3952491"/>
            <a:ext cx="3569667" cy="249893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687" y="265176"/>
            <a:ext cx="8688719" cy="1088136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Sand is made of fragments of rocks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15527" y="3755161"/>
            <a:ext cx="6188272" cy="3672138"/>
          </a:xfrm>
        </p:spPr>
        <p:txBody>
          <a:bodyPr/>
          <a:lstStyle/>
          <a:p>
            <a:r>
              <a:rPr lang="en-US" dirty="0" smtClean="0"/>
              <a:t>In geology, sand is strictly made of particles that are 1/16 mm up to 2 mm in size.</a:t>
            </a:r>
            <a:endParaRPr lang="en-US" dirty="0"/>
          </a:p>
        </p:txBody>
      </p:sp>
      <p:pic>
        <p:nvPicPr>
          <p:cNvPr id="1034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687" y="1353312"/>
            <a:ext cx="9082313" cy="1340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5841" y="265176"/>
            <a:ext cx="7132319" cy="880700"/>
          </a:xfrm>
        </p:spPr>
        <p:txBody>
          <a:bodyPr/>
          <a:lstStyle/>
          <a:p>
            <a:r>
              <a:rPr lang="en-US" dirty="0" smtClean="0"/>
              <a:t>Grain sizes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5841" y="1353311"/>
            <a:ext cx="7505607" cy="5491409"/>
          </a:xfrm>
          <a:prstGeom prst="rect">
            <a:avLst/>
          </a:prstGeom>
        </p:spPr>
      </p:pic>
    </p:spTree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5840" y="265176"/>
            <a:ext cx="7931087" cy="82547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Sand is made of minerals and organics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5840" y="1572768"/>
            <a:ext cx="4626546" cy="4142232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/>
              <a:t>Sand from different locations can vary dramatically in color</a:t>
            </a:r>
          </a:p>
          <a:p>
            <a:r>
              <a:rPr lang="en-US" dirty="0" smtClean="0"/>
              <a:t>White, clear= Quartz</a:t>
            </a:r>
          </a:p>
          <a:p>
            <a:r>
              <a:rPr lang="en-US" dirty="0" smtClean="0"/>
              <a:t>Peach, beige, reddish brown= Feldspar</a:t>
            </a:r>
          </a:p>
          <a:p>
            <a:r>
              <a:rPr lang="en-US" dirty="0" smtClean="0"/>
              <a:t>Black= Magnetite or basalt</a:t>
            </a:r>
          </a:p>
          <a:p>
            <a:r>
              <a:rPr lang="en-US" dirty="0" smtClean="0"/>
              <a:t>Green= Olivine</a:t>
            </a:r>
          </a:p>
          <a:p>
            <a:r>
              <a:rPr lang="en-US" dirty="0" smtClean="0"/>
              <a:t>Gold, Silver, glittery= Mica</a:t>
            </a:r>
          </a:p>
          <a:p>
            <a:r>
              <a:rPr lang="en-US" dirty="0" smtClean="0"/>
              <a:t>Pink- dark red= Garnet</a:t>
            </a:r>
          </a:p>
          <a:p>
            <a:r>
              <a:rPr lang="en-US" dirty="0" smtClean="0"/>
              <a:t>White, pink (milky)= CaCO3 seashells and coral</a:t>
            </a:r>
          </a:p>
          <a:p>
            <a:endParaRPr lang="en-US" dirty="0"/>
          </a:p>
        </p:txBody>
      </p:sp>
      <p:pic>
        <p:nvPicPr>
          <p:cNvPr id="1075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28560" y="4810125"/>
            <a:ext cx="1219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75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39058" y="1298319"/>
            <a:ext cx="2857501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an Ocean?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5840" y="1572768"/>
            <a:ext cx="7132320" cy="732790"/>
          </a:xfrm>
        </p:spPr>
        <p:txBody>
          <a:bodyPr/>
          <a:lstStyle/>
          <a:p>
            <a:r>
              <a:rPr lang="en-US" dirty="0" smtClean="0"/>
              <a:t>a large body of salt water that covers most of the Earth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 rot="19894703">
            <a:off x="95018" y="2844425"/>
            <a:ext cx="3163230" cy="1200329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The ocean contains more than 97% of  the world’s water, but less than 10%  of the ocean has been explored.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 rot="1276749">
            <a:off x="5839459" y="2437392"/>
            <a:ext cx="2774779" cy="1200329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Most of the oxygen we breathe comes from phytoplankton in the ocean, not trees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 rot="749275">
            <a:off x="3417647" y="4263530"/>
            <a:ext cx="2996680" cy="92333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Sound travels over 4 times faster in the ocean than it does on land.</a:t>
            </a:r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bbl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650"/>
                            </p:stCondLst>
                            <p:childTnLst>
                              <p:par>
                                <p:cTn id="11" presetID="36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350"/>
                            </p:stCondLst>
                            <p:childTnLst>
                              <p:par>
                                <p:cTn id="17" presetID="36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Wave?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Winds cause waves on the surface of the ocean</a:t>
            </a:r>
          </a:p>
          <a:p>
            <a:r>
              <a:rPr lang="en-US" dirty="0" smtClean="0"/>
              <a:t>Waves of water do not move horizontally, they only move up and down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2934" y="2570718"/>
            <a:ext cx="5851066" cy="295157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38391" y="5522295"/>
            <a:ext cx="75997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r>
              <a:rPr lang="en-US" dirty="0" smtClean="0"/>
              <a:t>http://www.srh.weather.gov/jetstream/ocean/wave_max.htmhttp://dusk.geo.orst.edu/oceans/PPT/fig07_03a.mov</a:t>
            </a:r>
          </a:p>
          <a:p>
            <a:r>
              <a:rPr lang="en-US" dirty="0" smtClean="0"/>
              <a:t>http://ees.as.uky.edu/sites/default/files/elearning/module14swf.swf</a:t>
            </a:r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Another type of movement in the ocean: CURRENTS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672" y="1905192"/>
            <a:ext cx="8289561" cy="4327151"/>
          </a:xfrm>
          <a:prstGeom prst="rect">
            <a:avLst/>
          </a:prstGeom>
        </p:spPr>
      </p:pic>
    </p:spTree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cean 16x9">
  <a:themeElements>
    <a:clrScheme name="Ocean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4557A1"/>
      </a:accent1>
      <a:accent2>
        <a:srgbClr val="3691AA"/>
      </a:accent2>
      <a:accent3>
        <a:srgbClr val="893768"/>
      </a:accent3>
      <a:accent4>
        <a:srgbClr val="4E8542"/>
      </a:accent4>
      <a:accent5>
        <a:srgbClr val="A25A12"/>
      </a:accent5>
      <a:accent6>
        <a:srgbClr val="C19859"/>
      </a:accent6>
      <a:hlink>
        <a:srgbClr val="6B9F25"/>
      </a:hlink>
      <a:folHlink>
        <a:srgbClr val="B26B02"/>
      </a:folHlink>
    </a:clrScheme>
    <a:fontScheme name="Georgia">
      <a:maj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1281</TotalTime>
  <Words>583</Words>
  <Application>Microsoft Macintosh PowerPoint</Application>
  <PresentationFormat>On-screen Show (4:3)</PresentationFormat>
  <Paragraphs>68</Paragraphs>
  <Slides>18</Slides>
  <Notes>5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Ocean 16x9</vt:lpstr>
      <vt:lpstr>Sandy Beach Ecology</vt:lpstr>
      <vt:lpstr>Characteristics of Sandy Beach ecosystems:</vt:lpstr>
      <vt:lpstr>Where does sand come from?</vt:lpstr>
      <vt:lpstr>Sand is made of fragments of rocks</vt:lpstr>
      <vt:lpstr>Grain sizes</vt:lpstr>
      <vt:lpstr>Sand is made of minerals and organics</vt:lpstr>
      <vt:lpstr>What is an Ocean?</vt:lpstr>
      <vt:lpstr>What is a Wave?</vt:lpstr>
      <vt:lpstr>Another type of movement in the ocean: CURRENTS</vt:lpstr>
      <vt:lpstr>How are Currents different from Waves?</vt:lpstr>
      <vt:lpstr>Longshore currents</vt:lpstr>
      <vt:lpstr>What is a Barrier Beach?</vt:lpstr>
      <vt:lpstr>Slide 13</vt:lpstr>
      <vt:lpstr>Slide 14</vt:lpstr>
      <vt:lpstr>Rockaway is a barrier beach</vt:lpstr>
      <vt:lpstr>What forces shape a beach?</vt:lpstr>
      <vt:lpstr>Storms and waves are stronger in the winter, so the beach changes shape…</vt:lpstr>
      <vt:lpstr>What are the Zones of the Beach?</vt:lpstr>
    </vt:vector>
  </TitlesOfParts>
  <Company>BCHS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Sandy Beach Ecology</dc:title>
  <dc:creator>Jennifer Porcheddu</dc:creator>
  <cp:lastModifiedBy>Jennifer Porcheddu</cp:lastModifiedBy>
  <cp:revision>2</cp:revision>
  <dcterms:created xsi:type="dcterms:W3CDTF">2013-10-07T00:59:59Z</dcterms:created>
  <dcterms:modified xsi:type="dcterms:W3CDTF">2013-10-07T20:05:27Z</dcterms:modified>
</cp:coreProperties>
</file>